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1429" autoAdjust="0"/>
  </p:normalViewPr>
  <p:slideViewPr>
    <p:cSldViewPr snapToGrid="0" showGuides="1">
      <p:cViewPr varScale="1">
        <p:scale>
          <a:sx n="117" d="100"/>
          <a:sy n="117" d="100"/>
        </p:scale>
        <p:origin x="8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aa590503508c6f4c3bee22bfb644ad3d">
            <a:r>
              <a:rPr dirty="0" lang="en-US" noProof="0" sz="1200">
                <a:solidFill>
                  <a:srgbClr val="000000"/>
                </a:solidFill>
                <a:sym typeface=""/>
              </a:rPr>
              <a:t>Nous avons déjà vu comment sélectionner les items de données et la période lors de la création d'un tableau croisé dynamique. Maintenant, voyons comment sélectionner la dimension unité d'organisation et ajouter des désagrégations à notre tableau croisé dynamique. Commençons par mettre à jour l'unité d'organisation.</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1633e2965cdacb4b2511499e6771d787">
            <a:r>
              <a:rPr dirty="0" lang="en-US" noProof="0" sz="1200">
                <a:solidFill>
                  <a:srgbClr val="000000"/>
                </a:solidFill>
                <a:sym typeface=""/>
              </a:rPr>
              <a:t>En poursuivant avec notre exemple Vaccination, nous remplacerons les deux régions de Trainingland qui figuraient dans le tableau croisé dynamique avec tous les districts de Trainingland, quelle que soit la région.</a:t>
            </a:r>
            <a:r>
              <a:rPr dirty="0" err="1" lang="en-US" noProof="0" sz="1200">
                <a:solidFill>
                  <a:srgbClr val="000000"/>
                </a:solidFill>
                <a:sym typeface=""/>
              </a:rPr>
            </a:r>
            <a:r>
              <a:rPr dirty="0" lang="en-US" noProof="0" sz="1200">
                <a:solidFill>
                  <a:srgbClr val="000000"/>
                </a:solidFill>
                <a:sym typeface=""/>
              </a:rPr>
            </a:r>
            <a:r>
              <a:rPr dirty="0" err="1" lang="en-US" noProof="0" sz="1200">
                <a:solidFill>
                  <a:srgbClr val="000000"/>
                </a:solidFill>
                <a:sym typeface=""/>
              </a:rPr>
            </a:r>
            <a:r>
              <a:rPr dirty="0" lang="en-US" noProof="0"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f549b3f9d7303ea1c82f91a972eb609">
            <a:r>
              <a:rPr dirty="0" lang="en-US" noProof="0" sz="1200"/>
              <a:t>Pour commencer, dans la section des dimensions principales, cliquez sur la dimension unité d'organisation. Ici, nous pouvons sélectionner l'unité d'organisation par hiérarchie, niveaux ou groupes.</a:t>
            </a:r>
          </a:p>
          <a:p>
            <a:endParaRPr dirty="0" lang="en-US" noProof="0" sz="1200"/>
          </a:p>
          <a:p txid="4d37d807eee0facf9e131d0cf3e87fa1">
            <a:r>
              <a:rPr dirty="0" lang="en-US" noProof="0" sz="1200"/>
              <a:t>La hiérarchie est le mode de sélection par défaut des unités d'organisation. Dans ce tableau croisé dynamique, nous pouvons voir que l'unité racine, ou l'unité top niveau, est sélectionnée.</a:t>
            </a:r>
          </a:p>
          <a:p>
            <a:endParaRPr dirty="0" lang="en-US" noProof="0" sz="1200"/>
          </a:p>
          <a:p txid="d001bc8d88955bcdb279cf4ff1e72c50">
            <a:r>
              <a:rPr dirty="0" lang="en-US" noProof="0" sz="1200"/>
              <a:t>Rappelez-vous que les données sont agrégées en fonction de l'unité d'organisation sélectionnée dans la hiérarchie. Par exemple, avec </a:t>
            </a:r>
            <a:r>
              <a:rPr dirty="0" err="1" lang="en-US" noProof="0" sz="1200"/>
              <a:t>Trainingland</a:t>
            </a:r>
            <a:r>
              <a:rPr dirty="0" lang="en-US" noProof="0" sz="1200"/>
              <a:t>sélectionné, qui correspond au niveau pays dans notre hiérarchie, nous verrons toutes les données saisies pour </a:t>
            </a:r>
            <a:r>
              <a:rPr dirty="0" err="1" lang="en-US" noProof="0" sz="1200"/>
              <a:t>Trainingland</a:t>
            </a:r>
            <a:r>
              <a:rPr dirty="0" lang="en-US" noProof="0" sz="1200"/>
              <a:t>.</a:t>
            </a:r>
          </a:p>
          <a:p>
            <a:endParaRPr dirty="0" lang="en-US" noProof="0" sz="1200"/>
          </a:p>
          <a:p txid="c66866564e4b8a394c3697d99757bf1a">
            <a:r>
              <a:rPr dirty="0" lang="en-US" noProof="0" sz="1200"/>
              <a:t>La hiérarchie de l'unité d'organisation prend en charge les sélections multiples. Il suffit de développer la hiérarchie en cliquant sur les flèches à côté des noms des unités d'organisation et de cocher les cases à côté de celles que vous souhaitez inclure dans votre tableau croisé dynamique.</a:t>
            </a:r>
          </a:p>
          <a:p>
            <a:endParaRPr dirty="0" lang="en-US" noProof="0" sz="1200"/>
          </a:p>
          <a:p txid="3de71b155390e4997b8e1f863260edc7">
            <a:r>
              <a:rPr dirty="0" lang="en-US" noProof="0" sz="1200"/>
              <a:t>Une autre façon de sélectionner des unités d'organisation est d'utiliser l'option Sélectionner un niveau. Elle vous permet de sélectionner toutes les unités d'organisation de certains niveaux. Par exemple, si nous cliquons sur le champ Sélectionner un niveau et cliquons sur Districts, nous pouvons afficher les données de chaque district d'un simple clic plutôt que de les sélectionner une à une dans la hiérarchie.</a:t>
            </a:r>
          </a:p>
          <a:p>
            <a:endParaRPr dirty="0" lang="en-US" noProof="0" sz="1200"/>
          </a:p>
          <a:p txid="4edb197e7959c1cbdd4e96362dede918">
            <a:r>
              <a:rPr dirty="0" lang="en-US" noProof="0" sz="1200"/>
              <a:t>Cette option est rapide et pratique, surtout lorsqu'un niveau comporte plusieurs unités d'organisation. Une troisième façon de sélectionner des unités d'organisation est d'utiliser l'option Groupes. Les unités d'organisation peuvent être regroupées en autant de groupes d'unités d'organisation que vous voulez et ce regroupement se fait généralement en fonction d'une caractéristique, telle que le type d'établissement.</a:t>
            </a:r>
          </a:p>
          <a:p>
            <a:endParaRPr dirty="0" lang="en-US" noProof="0" sz="1200"/>
          </a:p>
          <a:p txid="3adcc8ba6b5bf6c760ae95567af45168">
            <a:r>
              <a:rPr dirty="0" lang="en-US" noProof="0" sz="1200"/>
              <a:t>Par exemple, si nous cliquons sur dispensaire, nous ne verrons que les unités d'organisation classées comme dispensaire. Pour poursuivre notre exemple, utilisons l'option Niveaux pour sélectionner tous les districts, puis cliquez sur Mettre à jour.</a:t>
            </a:r>
          </a:p>
          <a:p>
            <a:endParaRPr dirty="0" lang="en-US" noProof="0" sz="1200"/>
          </a:p>
          <a:p txid="234bea4b4ec97b8a5cb31adf4ba913c2">
            <a:r>
              <a:rPr dirty="0" lang="en-US" noProof="0" sz="1200"/>
              <a:t>Nous pouvons maintenant voir les données par district dans </a:t>
            </a:r>
            <a:r>
              <a:rPr dirty="0" err="1" lang="en-US" noProof="0" sz="1200"/>
              <a:t>Trainingland</a:t>
            </a:r>
            <a:r>
              <a:rPr dirty="0" lang="en-US" noProof="0" sz="1200"/>
              <a:t>. Après avoir sélectionné les trois principales dimensions de notre tableau croisé dynamique, quelles </a:t>
            </a:r>
            <a:r>
              <a:rPr dirty="0" err="1" lang="en-US" noProof="0" sz="1200"/>
              <a:t>désagrégations</a:t>
            </a:r>
            <a:r>
              <a:rPr dirty="0" lang="en-US" noProof="0" sz="1200"/>
              <a:t> pouvons-nous ajouter ?</a:t>
            </a:r>
          </a:p>
          <a:p>
            <a:endParaRPr dirty="0" lang="en-US" noProof="0" sz="1200"/>
          </a:p>
          <a:p txid="d7f7bbe6609df8c511c3faa16ee7320a">
            <a:r>
              <a:rPr dirty="0" lang="en-US" noProof="0" sz="1200"/>
              <a:t>À gauche de l'écran, dans la section des dimensions principales, vous trouverez toutes les </a:t>
            </a:r>
            <a:r>
              <a:rPr dirty="0" err="1" lang="en-US" noProof="0" sz="1200"/>
              <a:t>désagrégations</a:t>
            </a:r>
            <a:r>
              <a:rPr dirty="0" lang="en-US" noProof="0" sz="1200"/>
              <a:t> disponibles pour cette instance DHIS2.</a:t>
            </a:r>
          </a:p>
          <a:p>
            <a:endParaRPr dirty="0" lang="en-US" noProof="0" sz="1200"/>
          </a:p>
          <a:p txid="18a7ae17e60117736c0ef8b1bde6a05b">
            <a:r>
              <a:rPr dirty="0" lang="en-US" noProof="0" sz="1200"/>
              <a:t>Les dimensions qui ont un point vert à côté sont associées aux items de données sélectionnés dans la visualisation. Cela signifie que l'item de données sélectionné est sûr d'être compatible avec ces dimensions de données.</a:t>
            </a:r>
          </a:p>
          <a:p>
            <a:endParaRPr dirty="0" lang="en-US" noProof="0" sz="1200"/>
          </a:p>
          <a:p txid="bf343ea633f1fa52de8e5773cfd95635">
            <a:r>
              <a:rPr dirty="0" lang="en-US" noProof="0" sz="1200"/>
              <a:t>Vous apprendrez plus sur la sélection des dimensions de données, y compris les désagrégations, plus tard dans ce cours.</a:t>
            </a:r>
            <a:r>
              <a:rPr dirty="0" err="1" lang="en-US" noProof="0" sz="1200"/>
            </a:r>
            <a:r>
              <a:rPr dirty="0" lang="en-US" noProof="0" sz="1200"/>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ab4b49a91b5f64ee74f427ad308ee19">
            <a:pPr rtl="0">
              <a:spcBef>
                <a:spcPts val="0"/>
              </a:spcBef>
              <a:spcAft>
                <a:spcPts val="0"/>
              </a:spcAft>
            </a:pPr>
            <a:r>
              <a:rPr b="0" i="0" lang="en-US" strike="noStrike" sz="1200" u="none">
                <a:solidFill>
                  <a:srgbClr val="000000"/>
                </a:solidFill>
                <a:effectLst/>
                <a:latin charset="0" panose="020F0502020204030203" pitchFamily="34" typeface="Lato"/>
              </a:rPr>
              <a:t>En résumé, vous pouvez sélectionner ou modifier l'unité d'organisation d'un tableau croisé dynamique à l'aide de la hiérarchie, des groupes ou des niveaux. Vous pouvez également ajouter des désagrégations en les sélectionnant parmi les options disponibles dans l'application Visualiseur de Données.</a:t>
            </a:r>
            <a:endParaRPr b="0" lang="en-US" sz="1000">
              <a:effectLst/>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11.pn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63302" y="-4344125"/>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cd6c9b836c9aaca633ea9952510e1">
            <a:r>
              <a:rPr dirty="0" lang="en-US"/>
              <a:t>Directives relatives aux tableaux croisés dynamiques : Dimension des unités d'organisation et désagrégations</a:t>
            </a:r>
            <a:r>
              <a:rPr dirty="0" err="1" lang="en-US"/>
            </a:r>
            <a:r>
              <a:rPr dirty="0" lang="en-US"/>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Graphical user interface, text, application  Description automatically generated" id="12" name="Picture 11">
            <a:extLst>
              <a:ext uri="{FF2B5EF4-FFF2-40B4-BE49-F238E27FC236}">
                <a16:creationId xmlns:a16="http://schemas.microsoft.com/office/drawing/2014/main" id="{7E7ECFEE-9CB2-4B8C-9584-9548B2623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BDEB2C8C-BEFC-43CD-A802-B1C8EEB858B9}"/>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429E1D0F-F4D0-430B-BD66-739112770F4F}"/>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Rounded Corners 5">
            <a:extLst>
              <a:ext uri="{FF2B5EF4-FFF2-40B4-BE49-F238E27FC236}">
                <a16:creationId xmlns:a16="http://schemas.microsoft.com/office/drawing/2014/main" id="{8F3995D4-3CE8-42EB-80CD-2B182BFCA034}"/>
              </a:ext>
            </a:extLst>
          </p:cNvPr>
          <p:cNvSpPr/>
          <p:nvPr/>
        </p:nvSpPr>
        <p:spPr>
          <a:xfrm>
            <a:off x="53340" y="17240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Right Brace 1">
            <a:extLst>
              <a:ext uri="{FF2B5EF4-FFF2-40B4-BE49-F238E27FC236}">
                <a16:creationId xmlns:a16="http://schemas.microsoft.com/office/drawing/2014/main" id="{2BCA3946-2488-44C9-8D94-01AD88E19D97}"/>
              </a:ext>
            </a:extLst>
          </p:cNvPr>
          <p:cNvSpPr/>
          <p:nvPr/>
        </p:nvSpPr>
        <p:spPr>
          <a:xfrm>
            <a:off x="1752600" y="2565400"/>
            <a:ext cx="381000" cy="4178300"/>
          </a:xfrm>
          <a:prstGeom prst="rightBrace">
            <a:avLst>
              <a:gd fmla="val 66870" name="adj1"/>
              <a:gd fmla="val 50000" name="adj2"/>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lt1"/>
              </a:solidFill>
            </a:endParaRPr>
          </a:p>
        </p:txBody>
      </p:sp>
      <p:sp>
        <p:nvSpPr>
          <p:cNvPr id="9" name="Rectangle: Rounded Corners 8">
            <a:extLst>
              <a:ext uri="{FF2B5EF4-FFF2-40B4-BE49-F238E27FC236}">
                <a16:creationId xmlns:a16="http://schemas.microsoft.com/office/drawing/2014/main" id="{7BE35D3E-70ED-47B6-94BD-1E169184698D}"/>
              </a:ext>
            </a:extLst>
          </p:cNvPr>
          <p:cNvSpPr/>
          <p:nvPr/>
        </p:nvSpPr>
        <p:spPr>
          <a:xfrm>
            <a:off x="3060700" y="2921000"/>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TextBox 9">
            <a:extLst>
              <a:ext uri="{FF2B5EF4-FFF2-40B4-BE49-F238E27FC236}">
                <a16:creationId xmlns:a16="http://schemas.microsoft.com/office/drawing/2014/main" id="{BFC90F4B-DF19-4EAC-B003-1005BEE760B4}"/>
              </a:ext>
            </a:extLst>
          </p:cNvPr>
          <p:cNvSpPr txBox="1"/>
          <p:nvPr/>
        </p:nvSpPr>
        <p:spPr>
          <a:xfrm>
            <a:off x="3321050" y="3198167"/>
            <a:ext cx="4762500" cy="461665"/>
          </a:xfrm>
          <a:prstGeom prst="rect">
            <a:avLst/>
          </a:prstGeom>
          <a:noFill/>
        </p:spPr>
        <p:txBody>
          <a:bodyPr rtlCol="0" wrap="square">
            <a:spAutoFit/>
          </a:bodyPr>
          <a:lstStyle/>
          <a:p txid="01432b848966b16c47db313498900c7c">
            <a:pPr algn="l" indent="-342900" marL="342900">
              <a:buClr>
                <a:srgbClr val="008CCF"/>
              </a:buClr>
              <a:buFont charset="-79" pitchFamily="2" typeface="Rubik"/>
              <a:buChar char="•"/>
            </a:pPr>
            <a:r>
              <a:rPr lang="en-US" sz="2400">
                <a:solidFill>
                  <a:srgbClr val="000000"/>
                </a:solidFill>
              </a:rPr>
              <a:t>Remplacer les deux régions</a:t>
            </a:r>
            <a:endParaRPr lang="en-US" sz="2400">
              <a:latin typeface="+mj-lt"/>
            </a:endParaRPr>
          </a:p>
        </p:txBody>
      </p:sp>
      <p:sp>
        <p:nvSpPr>
          <p:cNvPr id="11" name="TextBox 10">
            <a:extLst>
              <a:ext uri="{FF2B5EF4-FFF2-40B4-BE49-F238E27FC236}">
                <a16:creationId xmlns:a16="http://schemas.microsoft.com/office/drawing/2014/main" id="{6AA20201-8F00-4241-A2A7-B47EEC7854CE}"/>
              </a:ext>
            </a:extLst>
          </p:cNvPr>
          <p:cNvSpPr txBox="1"/>
          <p:nvPr/>
        </p:nvSpPr>
        <p:spPr>
          <a:xfrm>
            <a:off x="3581400" y="3609409"/>
            <a:ext cx="4762500" cy="461665"/>
          </a:xfrm>
          <a:prstGeom prst="rect">
            <a:avLst/>
          </a:prstGeom>
          <a:noFill/>
        </p:spPr>
        <p:txBody>
          <a:bodyPr rtlCol="0" wrap="square">
            <a:spAutoFit/>
          </a:bodyPr>
          <a:lstStyle/>
          <a:p txid="47d12fef1da23452c2eec03b24bc64c0">
            <a:pPr algn="l">
              <a:buClr>
                <a:srgbClr val="008CCF"/>
              </a:buClr>
            </a:pPr>
            <a:r>
              <a:rPr lang="en-US" sz="2400">
                <a:solidFill>
                  <a:srgbClr val="000000"/>
                </a:solidFill>
              </a:rPr>
              <a:t>par tous les districts</a:t>
            </a:r>
            <a:endParaRPr lang="en-US" sz="2400">
              <a:latin typeface="+mj-lt"/>
            </a:endParaRPr>
          </a:p>
        </p:txBody>
      </p:sp>
      <p:sp>
        <p:nvSpPr>
          <p:cNvPr id="3" name="Oval 2">
            <a:extLst>
              <a:ext uri="{FF2B5EF4-FFF2-40B4-BE49-F238E27FC236}">
                <a16:creationId xmlns:a16="http://schemas.microsoft.com/office/drawing/2014/main" id="{66E950C4-7658-432C-8B75-1C5C06C48936}"/>
              </a:ext>
            </a:extLst>
          </p:cNvPr>
          <p:cNvSpPr/>
          <p:nvPr/>
        </p:nvSpPr>
        <p:spPr>
          <a:xfrm>
            <a:off x="8512935" y="4662152"/>
            <a:ext cx="759854" cy="786148"/>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0533" p14:dur="2000" spd="slow"/>
    </mc:Choice>
    <mc:Fallback xmlns="">
      <p:transition advTm="3053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par>
                                <p:cTn fill="hold" grpId="1"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grpId="0" id="21" nodeType="with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8">
                                  <p:stCondLst>
                                    <p:cond delay="0"/>
                                  </p:stCondLst>
                                  <p:childTnLst>
                                    <p:set>
                                      <p:cBhvr>
                                        <p:cTn dur="1" fill="hold" id="27">
                                          <p:stCondLst>
                                            <p:cond delay="0"/>
                                          </p:stCondLst>
                                        </p:cTn>
                                        <p:tgtEl>
                                          <p:spTgt spid="2"/>
                                        </p:tgtEl>
                                        <p:attrNameLst>
                                          <p:attrName>style.visibility</p:attrName>
                                        </p:attrNameLst>
                                      </p:cBhvr>
                                      <p:to>
                                        <p:strVal val="visible"/>
                                      </p:to>
                                    </p:set>
                                    <p:animEffect filter="wipe(left)" transition="in">
                                      <p:cBhvr>
                                        <p:cTn dur="500" id="28"/>
                                        <p:tgtEl>
                                          <p:spTgt spid="2"/>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22" presetSubtype="2">
                                  <p:stCondLst>
                                    <p:cond delay="0"/>
                                  </p:stCondLst>
                                  <p:childTnLst>
                                    <p:animEffect filter="wipe(right)" transition="out">
                                      <p:cBhvr>
                                        <p:cTn dur="500" id="32"/>
                                        <p:tgtEl>
                                          <p:spTgt spid="2"/>
                                        </p:tgtEl>
                                      </p:cBhvr>
                                    </p:animEffect>
                                    <p:set>
                                      <p:cBhvr>
                                        <p:cTn dur="1" fill="hold" id="33">
                                          <p:stCondLst>
                                            <p:cond delay="499"/>
                                          </p:stCondLst>
                                        </p:cTn>
                                        <p:tgtEl>
                                          <p:spTgt spid="2"/>
                                        </p:tgtEl>
                                        <p:attrNameLst>
                                          <p:attrName>style.visibility</p:attrName>
                                        </p:attrNameLst>
                                      </p:cBhvr>
                                      <p:to>
                                        <p:strVal val="hidden"/>
                                      </p:to>
                                    </p:se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0"/>
                                        </p:tgtEl>
                                        <p:attrNameLst>
                                          <p:attrName>style.visibility</p:attrName>
                                        </p:attrNameLst>
                                      </p:cBhvr>
                                      <p:to>
                                        <p:strVal val="visible"/>
                                      </p:to>
                                    </p:set>
                                    <p:animEffect filter="fade" transition="in">
                                      <p:cBhvr>
                                        <p:cTn dur="500" id="38"/>
                                        <p:tgtEl>
                                          <p:spTgt spid="10"/>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gtEl>
                                        <p:attrNameLst>
                                          <p:attrName>style.visibility</p:attrName>
                                        </p:attrNameLst>
                                      </p:cBhvr>
                                      <p:to>
                                        <p:strVal val="visible"/>
                                      </p:to>
                                    </p:set>
                                    <p:animEffect filter="fade" transition="in">
                                      <p:cBhvr>
                                        <p:cTn dur="500" id="46"/>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0" spid="2"/>
      <p:bldP animBg="1" grpId="1" spid="2"/>
      <p:bldP animBg="1" grpId="0" spid="9"/>
      <p:bldP grpId="0" spid="10"/>
      <p:bldP grpId="0" spid="1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2EBA4-6847-8B45-0BFB-33AD418680E6}"/>
              </a:ext>
            </a:extLst>
          </p:cNvPr>
          <p:cNvSpPr txBox="1"/>
          <p:nvPr/>
        </p:nvSpPr>
        <p:spPr>
          <a:xfrm>
            <a:off x="5018314" y="319816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73000" p14:dur="250"/>
    </mc:Choice>
    <mc:Fallback xmlns="">
      <p:transition advTm="173000"/>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494138" y="3459115"/>
            <a:ext cx="4271662" cy="2308324"/>
          </a:xfrm>
          <a:prstGeom prst="rect">
            <a:avLst/>
          </a:prstGeom>
          <a:noFill/>
        </p:spPr>
        <p:txBody>
          <a:bodyPr rtlCol="0" wrap="square">
            <a:spAutoFit/>
          </a:bodyPr>
          <a:lstStyle/>
          <a:p txid="eb28ff11c1350b3ee94eecf4e15d24c6">
            <a:pPr algn="l" indent="-342900" marL="342900">
              <a:buClr>
                <a:srgbClr val="008CCF"/>
              </a:buClr>
              <a:buFont charset="-79" pitchFamily="2" typeface="Rubik"/>
              <a:buChar char="•"/>
            </a:pPr>
            <a:r>
              <a:rPr dirty="0" lang="en-US" sz="2400"/>
              <a:t>Sélection/Modification de l'unité d'organisation :</a:t>
            </a:r>
            <a:r>
              <a:rPr dirty="0" err="1" lang="en-US" sz="2400"/>
            </a:r>
            <a:r>
              <a:rPr dirty="0" lang="en-US" sz="2400"/>
            </a:r>
          </a:p>
          <a:p txid="bbb84cdf71a8131057e5d7d7b19dad30">
            <a:pPr indent="-342900" lvl="1" marL="800100">
              <a:buClr>
                <a:srgbClr val="008CCF"/>
              </a:buClr>
              <a:buFont charset="-79" pitchFamily="2" typeface="Rubik"/>
              <a:buChar char="•"/>
            </a:pPr>
            <a:r>
              <a:rPr dirty="0" lang="en-US" sz="2400"/>
              <a:t>Hiérarchie</a:t>
            </a:r>
          </a:p>
          <a:p txid="8783bc7ae2b9e8d93a2bc15150aaefa8">
            <a:pPr indent="-342900" lvl="1" marL="800100">
              <a:buClr>
                <a:srgbClr val="008CCF"/>
              </a:buClr>
              <a:buFont charset="-79" pitchFamily="2" typeface="Rubik"/>
              <a:buChar char="•"/>
            </a:pPr>
            <a:r>
              <a:rPr dirty="0" lang="en-US" sz="2400"/>
              <a:t>Groupes</a:t>
            </a:r>
          </a:p>
          <a:p txid="f12d7f7075b101495aa79971c02b5e1e">
            <a:pPr indent="-342900" lvl="1" marL="800100">
              <a:buClr>
                <a:srgbClr val="008CCF"/>
              </a:buClr>
              <a:buFont charset="-79" pitchFamily="2" typeface="Rubik"/>
              <a:buChar char="•"/>
            </a:pPr>
            <a:r>
              <a:rPr dirty="0" lang="en-US" sz="2400"/>
              <a:t>Niveaux</a:t>
            </a:r>
          </a:p>
          <a:p>
            <a:pPr algn="l" indent="-342900" marL="342900">
              <a:buClr>
                <a:srgbClr val="008CCF"/>
              </a:buClr>
              <a:buFont charset="-79" pitchFamily="2" typeface="Rubik"/>
              <a:buChar char="•"/>
            </a:pPr>
            <a:endParaRPr dirty="0" lang="en-US" sz="2400"/>
          </a:p>
        </p:txBody>
      </p:sp>
      <p:pic>
        <p:nvPicPr>
          <p:cNvPr id="23" name="Graphic 22">
            <a:extLst>
              <a:ext uri="{FF2B5EF4-FFF2-40B4-BE49-F238E27FC236}">
                <a16:creationId xmlns:a16="http://schemas.microsoft.com/office/drawing/2014/main" id="{77718FFB-B081-4C9A-8880-F9C49A4D4B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24" name="Rectangle: Rounded Corners 23">
            <a:extLst>
              <a:ext uri="{FF2B5EF4-FFF2-40B4-BE49-F238E27FC236}">
                <a16:creationId xmlns:a16="http://schemas.microsoft.com/office/drawing/2014/main" id="{B44DE233-2991-439A-8E21-5E5BEFEFB471}"/>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6" name="TextBox 25">
            <a:extLst>
              <a:ext uri="{FF2B5EF4-FFF2-40B4-BE49-F238E27FC236}">
                <a16:creationId xmlns:a16="http://schemas.microsoft.com/office/drawing/2014/main" id="{B29C8392-BD30-4B04-9AC6-ACC9D3C3C9EF}"/>
              </a:ext>
            </a:extLst>
          </p:cNvPr>
          <p:cNvSpPr txBox="1"/>
          <p:nvPr/>
        </p:nvSpPr>
        <p:spPr>
          <a:xfrm>
            <a:off x="6310184" y="3459115"/>
            <a:ext cx="3786316" cy="830997"/>
          </a:xfrm>
          <a:prstGeom prst="rect">
            <a:avLst/>
          </a:prstGeom>
          <a:noFill/>
        </p:spPr>
        <p:txBody>
          <a:bodyPr rtlCol="0" wrap="square">
            <a:spAutoFit/>
          </a:bodyPr>
          <a:lstStyle/>
          <a:p txid="06dfa5e79b55eb1365048add26052d33">
            <a:pPr algn="l" indent="-342900" marL="342900">
              <a:buClr>
                <a:srgbClr val="008CCF"/>
              </a:buClr>
              <a:buFont charset="-79" pitchFamily="2" typeface="Rubik"/>
              <a:buChar char="•"/>
            </a:pPr>
            <a:r>
              <a:rPr dirty="0" lang="en-US" sz="2400"/>
              <a:t>Ajout de désagrégations</a:t>
            </a:r>
            <a:r>
              <a:rPr dirty="0" err="1" lang="en-US" sz="2400"/>
            </a:r>
            <a:endParaRPr dirty="0" lang="en-US" sz="2400"/>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9940" p14:dur="2000" spd="slow"/>
    </mc:Choice>
    <mc:Fallback xmlns="">
      <p:transition advTm="1994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xEl>
                                              <p:pRg end="0" st="0"/>
                                            </p:txEl>
                                          </p:spTgt>
                                        </p:tgtEl>
                                        <p:attrNameLst>
                                          <p:attrName>style.visibility</p:attrName>
                                        </p:attrNameLst>
                                      </p:cBhvr>
                                      <p:to>
                                        <p:strVal val="visible"/>
                                      </p:to>
                                    </p:set>
                                    <p:animEffect filter="fade" transition="in">
                                      <p:cBhvr>
                                        <p:cTn dur="500" id="15"/>
                                        <p:tgtEl>
                                          <p:spTgt spid="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
                                            <p:txEl>
                                              <p:pRg end="1" st="1"/>
                                            </p:txEl>
                                          </p:spTgt>
                                        </p:tgtEl>
                                        <p:attrNameLst>
                                          <p:attrName>style.visibility</p:attrName>
                                        </p:attrNameLst>
                                      </p:cBhvr>
                                      <p:to>
                                        <p:strVal val="visible"/>
                                      </p:to>
                                    </p:set>
                                    <p:animEffect filter="fade" transition="in">
                                      <p:cBhvr>
                                        <p:cTn dur="500" id="20"/>
                                        <p:tgtEl>
                                          <p:spTgt spid="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
                                            <p:txEl>
                                              <p:pRg end="2" st="2"/>
                                            </p:txEl>
                                          </p:spTgt>
                                        </p:tgtEl>
                                        <p:attrNameLst>
                                          <p:attrName>style.visibility</p:attrName>
                                        </p:attrNameLst>
                                      </p:cBhvr>
                                      <p:to>
                                        <p:strVal val="visible"/>
                                      </p:to>
                                    </p:set>
                                    <p:animEffect filter="fade" transition="in">
                                      <p:cBhvr>
                                        <p:cTn dur="500" id="25"/>
                                        <p:tgtEl>
                                          <p:spTgt spid="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
                                            <p:txEl>
                                              <p:pRg end="3" st="3"/>
                                            </p:txEl>
                                          </p:spTgt>
                                        </p:tgtEl>
                                        <p:attrNameLst>
                                          <p:attrName>style.visibility</p:attrName>
                                        </p:attrNameLst>
                                      </p:cBhvr>
                                      <p:to>
                                        <p:strVal val="visible"/>
                                      </p:to>
                                    </p:set>
                                    <p:animEffect filter="fade" transition="in">
                                      <p:cBhvr>
                                        <p:cTn dur="500" id="30"/>
                                        <p:tgtEl>
                                          <p:spTgt spid="3">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gtEl>
                                        <p:attrNameLst>
                                          <p:attrName>style.visibility</p:attrName>
                                        </p:attrNameLst>
                                      </p:cBhvr>
                                      <p:to>
                                        <p:strVal val="visible"/>
                                      </p:to>
                                    </p:set>
                                    <p:animEffect filter="fade" transition="in">
                                      <p:cBhvr>
                                        <p:cTn dur="500" id="35"/>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P animBg="1" grpId="0" spid="24"/>
      <p:bldP grpId="0" spid="2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80" p14:dur="896" spd="slow">
        <p:strips/>
      </p:transition>
    </mc:Choice>
    <mc:Fallback xmlns="">
      <p:transition advClick="0" advTm="1538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3EE4BDD9-12C3-4D62-A7F8-F7ABBE3C1830}"/>
  <p:tag name="ISPRING_SCREEN_RECS_UPDATED" val="C:\Users\alita\Documents\0. Clientes LOCAL\DHIS2\Fundamentals\2.0\Data Analysis\Production\2. Pivot tables\2.1.2 PART 1 Orientation to Pivot Tables_2\"/>
  <p:tag name="ISPRING_RESOURCE_FOLDER" val="C:\Users\alita\Documents\0. Clientes LOCAL\DHIS2\Fundamentals\2.0\Data Analysis\Production\2. Pivot tables\2.1.2 PART 1 Orientation to Pivot Tables_2\"/>
  <p:tag name="ISPRING_RESOURCE_FOLDER_STATIC" val="C:\Users\alita\Documents\0. Clientes LOCAL\DHIS2\Fundamentals\2.0\Data Analysis\Production\2. Pivot tables\2.1.2 PART 1 Orientation to Pivot Tables_2\"/>
  <p:tag name="ISPRING_PRESENTATION_PATH" val="C:\Users\alita\Documents\0. Clientes LOCAL\DHIS2\Fundamentals\2.0\Data Analysis\Production\2. Pivot tables\2.1.2 PART 1 Orientation to Pivot Tables.pptx"/>
  <p:tag name="FLASHSPRING_ZOOM_TAG" val="66"/>
  <p:tag name="ISPRING_PRESENTATION_INFO_2" val="&lt;?xml version=&quot;1.0&quot; encoding=&quot;UTF-8&quot; standalone=&quot;no&quot; ?&gt;&#10;&lt;presentation2&gt;&#10;&#10;  &lt;slides&gt;&#10;    &lt;slide id=&quot;{1D1867D1-B71A-4495-A2DB-4FECB03BA821}&quot; pptId=&quot;299&quot;/&gt;&#10;    &lt;slide id=&quot;{0684E899-0EEB-468B-B185-9539B044614A}&quot; pptId=&quot;275&quot;/&gt;&#10;    &lt;slide id=&quot;{5C976170-4EEC-4C44-9470-B8A388411B23}&quot; pptId=&quot;307&quot;/&gt;&#10;    &lt;slide id=&quot;{20851488-48D0-4D42-99F4-4A555D6B647F}&quot; pptId=&quot;302&quot;/&gt;&#10;    &lt;slide id=&quot;{6699FFA3-6C25-412C-9A3B-148D82D146D5}&quot; pptId=&quot;272&quot;/&gt;&#10;  &lt;/slides&gt;&#10;&#10;  &lt;narration&gt;&#10;    &lt;audioTracks&gt;&#10;      &lt;audioTrack muted=&quot;false&quot; name=&quot;intro&quot; resource=&quot;b1acd02c&quot; slideId=&quot;{1D1867D1-B71A-4495-A2DB-4FECB03BA821}&quot; startTime=&quot;0&quot; stepIndex=&quot;0&quot; volume=&quot;1&quot;&gt;&#10;        &lt;audio channels=&quot;2&quot; format=&quot;fltp&quot; sampleRate=&quot;44100&quot;/&gt;&#10;      &lt;/audioTrack&gt;&#10;      &lt;audioTrack muted=&quot;false&quot; name=&quot;Text-to-speech clip — Audio  1&quot; resource=&quot;bb7ef20b&quot; slideId=&quot;{0684E899-0EEB-468B-B185-9539B044614A}&quot; startTime=&quot;0&quot; stepIndex=&quot;0&quot; volume=&quot;1&quot;&gt;&#10;        &lt;audio channels=&quot;2&quot; format=&quot;s16&quot; sampleRate=&quot;44100&quot;/&gt;&#10;      &lt;/audioTrack&gt;&#10;      &lt;audioTrack muted=&quot;false&quot; name=&quot;Text-to-speech clip — Audio  2&quot; resource=&quot;df6c866c&quot; slideId=&quot;{20851488-48D0-4D42-99F4-4A555D6B647F}&quot; startTime=&quot;0&quot; stepIndex=&quot;0&quot; volume=&quot;1&quot;&gt;&#10;        &lt;audio channels=&quot;2&quot; format=&quot;s16&quot; sampleRate=&quot;44100&quot;/&gt;&#10;      &lt;/audioTrack&gt;&#10;      &lt;audioTrack muted=&quot;false&quot; name=&quot;outro&quot; resource=&quot;1f6f5ce2&quot; slideId=&quot;{6699FFA3-6C25-412C-9A3B-148D82D146D5}&quot; startTime=&quot;0&quot; stepIndex=&quot;0&quot; volume=&quot;1&quot;&gt;&#10;        &lt;audio channels=&quot;2&quot; format=&quot;fltp&quot; sampleRate=&quot;44100&quot;/&gt;&#10;      &lt;/audioTrack&gt;&#10;    &lt;/audioTracks&gt;&#10;    &lt;videoTracks/&gt;&#10;  &lt;/narration&gt;&#10;&#10;&lt;/presentation2&gt;&#10;"/>
  <p:tag name="ISPRING_ULTRA_SCORM_COURCE_TITLE" val="2.1.2 Pivot Tables - OrgUnit and disaggregations"/>
  <p:tag name="ISPRING_PRESENTATION_TITLE" val="2.1.2 Pivot Tables - OrgUnit and disaggregations"/>
  <p:tag name="ISPRING_PLAYERS_CUSTOMIZATION_2" val="UEsDBBQAAgAIADio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io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io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4qG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io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4qGhUjnP2+moAAADlAAAAHAAAAG5vbmUvaHRtbF9za2luX3NldHRpbmdzLmpzb26r5lIAAqUcJQUrhWowG8xPKi0pyc/TS87PK0nNK9HLyy/KTQSrUVJ2AwMlHZyK88tSiwgoTUtMTkUx1NTIwskFp0qEiSZO5i7OlsjqChLTU/WSEpOz04vyS/NSIMqcXV0MXYyVwKpquWoBUEsDBBQAAgAIADio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zU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NS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s1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NS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zU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s1J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NSeVSUE7MiaQAAAG4AAAAcAAAAdW5pdmVyc2FsL2xvY2FsX3NldHRpbmdzLnhtbA3MMQ6DMAxA0Z1TWN4p7daBwMZWltIDWMRFkRwbkYDg9mT7w9Nv+zMKHLylYOrw9XgisM7mgy4Of9NQvxFSJvUkpuxQDaHvqlZsJvlyzgUmWIUu3iaOJTKPFIscdhGo4VNe/8Aem666AVBLAwQUAAIACACzU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NSeVQ6nedwSwAAAGsAAAAbAAAAdW5pdmVyc2FsL3VuaXZlcnNhbC5wbmcueG1ss7GvyM1RKEstKs7Mz7NVMtQzULK34+WyKShKLctMLVeoAIoBBSFASaESyDVCcMszU0oygEIGFhYIwYzUzPSMElslC0MzuKA+0EwAUEsDBBQAAgAIADuo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6h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7qG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Duo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6h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6h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DuoaFS8fTX3SgAAAEkAAAAfAAAAdmlkZW9sZWN0dXJlL2xvY2FsX3NldHRpbmdzLnhtbLOxr8jNUShLLSrOzM+zVTLUM1BSSM1Lzk/JzEu3VQoNcdO1UFIoLknMS0nMyc9LtVXKy1dSsLfjssnJT07MCU4tKQEqLNa34wIAUEsBAgAAFAACAAgAOKhoVDIbuiL5AwAA4A4AABgAAAAAAAAAAQAAAAAAAAAAAG5vbmUvY29tbW9uX21lc3NhZ2VzLmxuZ1BLAQIAABQAAgAIADioaFQVHmAbowAAAH8BAAApAAAAAAAAAAEAAAAAAC8EAABub25lL3BsYXliYWNrX2FuZF9uYXZpZ2F0aW9uX3NldHRpbmdzLnhtbFBLAQIAABQAAgAIADioaFQfVIpqMAMAAMcOAAAiAAAAAAAAAAEAAAAAABkFAABub25lL2ZsYXNoX3B1Ymxpc2hpbmdfc2V0dGluZ3MueG1sUEsBAgAAFAACAAgAOKhoVHFXlJ0VAQAA0QIAABwAAAAAAAAAAQAAAAAAiQgAAG5vbmUvZmxhc2hfc2tpbl9zZXR0aW5ncy54bWxQSwECAAAUAAIACAA4qGhU15twlisDAABvDgAAIQAAAAAAAAABAAAAAADYCQAAbm9uZS9odG1sX3B1Ymxpc2hpbmdfc2V0dGluZ3MueG1sUEsBAgAAFAACAAgAOKhoVI5z9vpqAAAA5QAAABwAAAAAAAAAAQAAAAAAQg0AAG5vbmUvaHRtbF9za2luX3NldHRpbmdzLmpzb25QSwECAAAUAAIACAA4qGhUvH0190oAAABJAAAAFwAAAAAAAAABAAAAAADmDQAAbm9uZS9sb2NhbF9zZXR0aW5ncy54bWxQSwECAAAUAAIACABqdWNU7gPNTEkDAADjCQAAFAAAAAAAAAABAAAAAABlDgAAdW5pdmVyc2FsL3BsYXllci54bWxQSwECAAAUAAIACACzUnlUBqKuqXIGAAAmGQAAHQAAAAAAAAABAAAAAADgEQAAdW5pdmVyc2FsL2NvbW1vbl9tZXNzYWdlcy5sbmdQSwECAAAUAAIACACzUnlUFR5gG6MAAAB/AQAALgAAAAAAAAABAAAAAACNGAAAdW5pdmVyc2FsL3BsYXliYWNrX2FuZF9uYXZpZ2F0aW9uX3NldHRpbmdzLnhtbFBLAQIAABQAAgAIALNSeVRZgY6BUQQAANwVAAAnAAAAAAAAAAEAAAAAAHwZAAB1bml2ZXJzYWwvZmxhc2hfcHVibGlzaGluZ19zZXR0aW5ncy54bWxQSwECAAAUAAIACACzUnlUrzuViogDAADhDAAAIQAAAAAAAAABAAAAAAASHgAAdW5pdmVyc2FsL2ZsYXNoX3NraW5fc2V0dGluZ3MueG1sUEsBAgAAFAACAAgAs1J5VJFKGs9MBAAAZhUAACYAAAAAAAAAAQAAAAAA2SEAAHVuaXZlcnNhbC9odG1sX3B1Ymxpc2hpbmdfc2V0dGluZ3MueG1sUEsBAgAAFAACAAgAs1J5VPantXTDAQAAjAYAACEAAAAAAAAAAQAAAAAAaSYAAHVuaXZlcnNhbC9odG1sX3NraW5fc2V0dGluZ3MuanNvblBLAQIAABQAAgAIALNSeVSUE7MiaQAAAG4AAAAcAAAAAAAAAAEAAAAAAGsoAAB1bml2ZXJzYWwvbG9jYWxfc2V0dGluZ3MueG1sUEsBAgAAFAACAAgAs1J5VDTUue2PEwAA2jkAABcAAAAAAAAAAAAAAAAADikAAHVuaXZlcnNhbC91bml2ZXJzYWwucG5nUEsBAgAAFAACAAgAs1J5VDqd53BLAAAAawAAABsAAAAAAAAAAQAAAAAA0jwAAHVuaXZlcnNhbC91bml2ZXJzYWwucG5nLnhtbFBLAQIAABQAAgAIADuoaFT2sQ5CowUAAKUVAAAgAAAAAAAAAAEAAAAAAFY9AAB2aWRlb2xlY3R1cmUvY29tbW9uX21lc3NhZ2VzLmxuZ1BLAQIAABQAAgAIADuoaFQVHmAbowAAAH8BAAAxAAAAAAAAAAEAAAAAADdDAAB2aWRlb2xlY3R1cmUvcGxheWJhY2tfYW5kX25hdmlnYXRpb25fc2V0dGluZ3MueG1sUEsBAgAAFAACAAgAO6hoVKeK7jYMBQAA5RkAACoAAAAAAAAAAQAAAAAAKUQAAHZpZGVvbGVjdHVyZS9mbGFzaF9wdWJsaXNoaW5nX3NldHRpbmdzLnhtbFBLAQIAABQAAgAIADuoaFSPdlX+bwIAAIcIAAAkAAAAAAAAAAEAAAAAAH1JAAB2aWRlb2xlY3R1cmUvZmxhc2hfc2tpbl9zZXR0aW5ncy54bWxQSwECAAAUAAIACAA7qGhUfJ+ECgIFAABdGQAAKQAAAAAAAAABAAAAAAAuTAAAdmlkZW9sZWN0dXJlL2h0bWxfcHVibGlzaGluZ19zZXR0aW5ncy54bWxQSwECAAAUAAIACAA7qGhUk2hAfocBAADZBAAAJAAAAAAAAAABAAAAAAB3UQAAdmlkZW9sZWN0dXJlL2h0bWxfc2tpbl9zZXR0aW5ncy5qc29uUEsBAgAAFAACAAgAO6hoVLx9NfdKAAAASQAAAB8AAAAAAAAAAQAAAAAAQFMAAHZpZGVvbGVjdHVyZS9sb2NhbF9zZXR0aW5ncy54bWxQSwUGAAAAABgAGABqBwAAx1MAAAAA"/>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2 Pivot tables - Layout - File - Download&quot;,&quot;onlineDestinationFolderId&quot;:&quot;147c29ba-43be-11ec-bcfd-1e4fa7f0f464&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DataAnalysis\\iSpring\\2.1.2 Pivot Tables - OrgUnit and disaggregations&quot;],[&quot;\uFFFD\u007F\uFFFD\uFFFD{6BE92DC9-446C-4AE2-8C04-F8B8C6EF443B}&quot;,&quot;C:\\Users\\alita\\Documents\\0. Clientes LOCAL\\DHIS2\\Fundamentals\\2.0\\Data Analysis\\Production&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D1867D1-B71A-4495-A2DB-4FECB03BA82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684E899-0EEB-468B-B185-9539B044614A}"/>
  <p:tag name="GENSWF_ADVANCE_TIME" val="30.533"/>
  <p:tag name="TIMING" val="|2.583|1.274|4.495|2.547|2.657|7.141|5.56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9D22F4C-F8AB-4167-8330-BBA83F9BBB24}:307"/>
  <p:tag name="GENSWF_ADVANCE_TIME" val="173.000"/>
  <p:tag name="ISPRING_SLIDE_ID_2" val="{5C976170-4EEC-4C44-9470-B8A388411B23}"/>
  <p:tag name="TIMING" val="|0.00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20851488-48D0-4D42-99F4-4A555D6B647F}"/>
  <p:tag name="GENSWF_ADVANCE_TIME" val="19.940"/>
  <p:tag name="TIMING" val="|0.725|1.256|4.699|1.816|1.656|2.683"/>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6699FFA3-6C25-412C-9A3B-148D82D146D5}"/>
  <p:tag name="GENSWF_ADVANCE_TIME" val="15.38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5632</TotalTime>
  <Words>603</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OrgUnit and disaggregations</dc:title>
  <dc:subject>elearning</dc:subject>
  <dc:creator>Alejandra Avila</dc:creator>
  <cp:lastModifiedBy>Simona Sekerova</cp:lastModifiedBy>
  <cp:revision>375</cp:revision>
  <cp:lastPrinted>2021-06-09T13:32:46Z</cp:lastPrinted>
  <dcterms:created xsi:type="dcterms:W3CDTF">2021-02-03T12:41:27Z</dcterms:created>
  <dcterms:modified xsi:type="dcterms:W3CDTF">2023-09-19T06:13:52Z</dcterms:modified>
</cp:coreProperties>
</file>